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6" r:id="rId3"/>
    <p:sldId id="258" r:id="rId4"/>
    <p:sldId id="299" r:id="rId5"/>
    <p:sldId id="257" r:id="rId6"/>
    <p:sldId id="259" r:id="rId7"/>
    <p:sldId id="296" r:id="rId8"/>
    <p:sldId id="260" r:id="rId9"/>
    <p:sldId id="268" r:id="rId10"/>
    <p:sldId id="262" r:id="rId11"/>
    <p:sldId id="264" r:id="rId12"/>
    <p:sldId id="269" r:id="rId13"/>
    <p:sldId id="297" r:id="rId14"/>
    <p:sldId id="298" r:id="rId15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25" autoAdjust="0"/>
  </p:normalViewPr>
  <p:slideViewPr>
    <p:cSldViewPr>
      <p:cViewPr varScale="1">
        <p:scale>
          <a:sx n="81" d="100"/>
          <a:sy n="81" d="100"/>
        </p:scale>
        <p:origin x="10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Title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69D63E-9FA1-460B-BE05-42A5E3B861D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5CDBA0-E660-4705-864B-46F177BC9B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DAB96F-8E62-4995-ABF8-581EA7A4FEE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38188" y="887413"/>
            <a:ext cx="5461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0188" y="3119438"/>
            <a:ext cx="554037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6A4520-2D0F-4D55-85F2-C07C37658D8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C89AF6-1E7B-4BCE-A318-9A8F11E4E6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FCA7D3-6F8B-4FAF-BE5F-C730AC0AA8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6DC00A-338D-4356-9766-28DD0E051CD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F8F0A-50EC-43F3-AC0B-DC1CC66F2D8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2CA434-7545-4142-A2EA-234CBF7161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32ACEC-FDF2-45F7-B02F-2B1AAA3BA0C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C4619B-5E5C-44D5-A7F5-3539CEB62F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A01850-4A6A-4481-A51A-02972317061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0C2D10-424E-4D16-BBCA-3A11A3A3222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384139-D625-43C5-8910-1F3B5362E7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A62312-C881-426F-B3EF-F608C50EFBC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2B4C4A-651F-4DAE-8A03-E29A1411AE0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S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453691-EAD8-4565-9691-647620271DC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BECF5"/>
            </a:gs>
            <a:gs pos="100000">
              <a:srgbClr val="73ABD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159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66963"/>
            <a:ext cx="7772400" cy="3424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450" y="58832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83275"/>
            <a:ext cx="500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r-HR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85F7699-6212-4A43-AA71-9D0346B47A0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  <p:sldLayoutId id="2147484021" r:id="rId13"/>
    <p:sldLayoutId id="2147484022" r:id="rId14"/>
    <p:sldLayoutId id="2147484023" r:id="rId15"/>
    <p:sldLayoutId id="2147484024" r:id="rId16"/>
    <p:sldLayoutId id="2147484025" r:id="rId17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 cap="all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600" kern="1200" cap="all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12863" y="2060575"/>
            <a:ext cx="6788150" cy="1873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/>
              <a:t>VAŽNOST VJERE U ŽIVOTU DJETETA I OBITELJI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2863" y="4292600"/>
            <a:ext cx="6518275" cy="9652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hr-HR" altLang="x-none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altLang="x-none" sz="2000" dirty="0" err="1" smtClean="0">
                <a:solidFill>
                  <a:schemeClr val="tx1"/>
                </a:solidFill>
              </a:rPr>
              <a:t>Pripremiila</a:t>
            </a:r>
            <a:r>
              <a:rPr lang="hr-HR" altLang="x-none" sz="2000" dirty="0" smtClean="0">
                <a:solidFill>
                  <a:schemeClr val="tx1"/>
                </a:solidFill>
              </a:rPr>
              <a:t> : </a:t>
            </a:r>
            <a:r>
              <a:rPr lang="hr-HR" altLang="x-none" sz="2000" dirty="0" err="1" smtClean="0">
                <a:solidFill>
                  <a:schemeClr val="tx1"/>
                </a:solidFill>
              </a:rPr>
              <a:t>Bonita</a:t>
            </a:r>
            <a:r>
              <a:rPr lang="hr-HR" altLang="x-none" sz="2000" dirty="0" smtClean="0">
                <a:solidFill>
                  <a:schemeClr val="tx1"/>
                </a:solidFill>
              </a:rPr>
              <a:t> Žagar Kavran, odgojitelj u vjeri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altLang="x-none" sz="2000" dirty="0" err="1" smtClean="0">
                <a:solidFill>
                  <a:schemeClr val="tx1"/>
                </a:solidFill>
              </a:rPr>
              <a:t>Cpo</a:t>
            </a:r>
            <a:r>
              <a:rPr lang="hr-HR" altLang="x-none" sz="2000" dirty="0" smtClean="0">
                <a:solidFill>
                  <a:schemeClr val="tx1"/>
                </a:solidFill>
              </a:rPr>
              <a:t> potok, 7.4.2016.</a:t>
            </a:r>
          </a:p>
        </p:txBody>
      </p:sp>
      <p:pic>
        <p:nvPicPr>
          <p:cNvPr id="22532" name="Slika 2" descr="logotip_djecji_vrtic_rije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3438" y="393700"/>
            <a:ext cx="12954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>
                <a:latin typeface="Calibri" pitchFamily="34" charset="0"/>
              </a:rPr>
              <a:t>ZADAĆE KATOLIČKOG VJERSKOG ODGOJA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3568" y="2060848"/>
            <a:ext cx="7772400" cy="3424237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600" cap="none" dirty="0" smtClean="0">
                <a:latin typeface="Calibri" pitchFamily="34" charset="0"/>
              </a:rPr>
              <a:t>Pomoći djetetu da jača i izražava samopouzdanje i tako gradi svoju osobnost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600" cap="none" dirty="0" smtClean="0">
                <a:latin typeface="Calibri" pitchFamily="34" charset="0"/>
              </a:rPr>
              <a:t>Zadovoljiti djetetovu potrebu za pripadanjem i ljubavlju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600" cap="none" dirty="0" smtClean="0">
                <a:latin typeface="Calibri" pitchFamily="34" charset="0"/>
              </a:rPr>
              <a:t>Odgajati dijete za odgovorno ponašanje u svijetu koji ga okružuje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600" cap="none" dirty="0" smtClean="0">
                <a:latin typeface="Calibri" pitchFamily="34" charset="0"/>
              </a:rPr>
              <a:t>Razvijati osjećaj povjerenja, zahvalnosti, suosjećanja, darivanja, opraštanja, suradnje s bližnjima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600" cap="none" dirty="0" smtClean="0">
                <a:latin typeface="Calibri" pitchFamily="34" charset="0"/>
              </a:rPr>
              <a:t>Omogućiti djetetu da IGROM doživljava i upoznaje temeljne poruke Evanđelja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>
                <a:latin typeface="Calibri" pitchFamily="34" charset="0"/>
              </a:rPr>
              <a:t>DEVET TEMATSKIH CJELINA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366963"/>
            <a:ext cx="7772400" cy="3424237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Doček i prihvaćanje djece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Stvoreni svijet i stvorenja u njemu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Kraljevstvo Božje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Božić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Isusovo djetinjstvo i život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Otkrivanje tajne života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U znaku vode i svjetla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Majka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Moja kršćanska zajednica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altLang="x-none" sz="2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altLang="x-non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cap="none" dirty="0" smtClean="0">
                <a:latin typeface="Calibri" pitchFamily="34" charset="0"/>
              </a:rPr>
              <a:t>Provođenje programa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366963"/>
            <a:ext cx="7772400" cy="34242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SITUACIJSKI – spontano i nepredviđeno kada prati potrebe i osjećaje djeteta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PLANSKI – predviđeno slijedeći liturgijsku godinu i blagdane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7772870" cy="3496115"/>
          </a:xfrm>
        </p:spPr>
        <p:txBody>
          <a:bodyPr>
            <a:noAutofit/>
          </a:bodyPr>
          <a:lstStyle/>
          <a:p>
            <a:r>
              <a:rPr lang="hr-HR" sz="2800" cap="none" dirty="0" smtClean="0">
                <a:latin typeface="Calibri" pitchFamily="34" charset="0"/>
              </a:rPr>
              <a:t>“ U ranom odgoju i naobrazbi doživljaji djece prodiru u dubinu njihova bića. Dakako, za to treba vremena i stvaralačke tišine.</a:t>
            </a:r>
          </a:p>
          <a:p>
            <a:r>
              <a:rPr lang="hr-HR" sz="2800" cap="none" dirty="0" smtClean="0">
                <a:latin typeface="Calibri" pitchFamily="34" charset="0"/>
              </a:rPr>
              <a:t> Ne treba biti odviše zabrinut pitanjem, što se od toga ostvarilo, jer su spomenuti doživljaji </a:t>
            </a:r>
            <a:r>
              <a:rPr lang="hr-HR" sz="2800" b="1" cap="none" dirty="0" smtClean="0">
                <a:latin typeface="Calibri" pitchFamily="34" charset="0"/>
              </a:rPr>
              <a:t>sjemenke </a:t>
            </a:r>
            <a:r>
              <a:rPr lang="hr-HR" sz="2800" cap="none" dirty="0" smtClean="0">
                <a:latin typeface="Calibri" pitchFamily="34" charset="0"/>
              </a:rPr>
              <a:t>na čije klijanje valja pričekati. Ako je dijete u toj fazi shvatilo </a:t>
            </a:r>
            <a:r>
              <a:rPr lang="hr-HR" sz="2800" i="1" cap="none" dirty="0" smtClean="0">
                <a:latin typeface="Calibri" pitchFamily="34" charset="0"/>
              </a:rPr>
              <a:t>“Bog je ljubav” </a:t>
            </a:r>
            <a:r>
              <a:rPr lang="hr-HR" sz="2800" cap="none" dirty="0" smtClean="0">
                <a:latin typeface="Calibri" pitchFamily="34" charset="0"/>
              </a:rPr>
              <a:t>(</a:t>
            </a:r>
            <a:r>
              <a:rPr lang="hr-HR" sz="2800" i="1" cap="none" dirty="0" smtClean="0">
                <a:latin typeface="Calibri" pitchFamily="34" charset="0"/>
              </a:rPr>
              <a:t> 1Iv4,8</a:t>
            </a:r>
            <a:r>
              <a:rPr lang="hr-HR" sz="2800" cap="none" dirty="0" smtClean="0">
                <a:latin typeface="Calibri" pitchFamily="34" charset="0"/>
              </a:rPr>
              <a:t>), to je više nego da je naizust naučilo sva Božja metafizička svojstva. “ A. Hoblaj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595438"/>
          </a:xfrm>
        </p:spPr>
        <p:txBody>
          <a:bodyPr>
            <a:normAutofit/>
          </a:bodyPr>
          <a:lstStyle/>
          <a:p>
            <a:r>
              <a:rPr lang="hr-HR" altLang="x-none" sz="4000" dirty="0" smtClean="0">
                <a:latin typeface="Calibri" pitchFamily="34" charset="0"/>
              </a:rPr>
              <a:t>PROJEKT </a:t>
            </a:r>
            <a:br>
              <a:rPr lang="hr-HR" altLang="x-none" sz="4000" dirty="0" smtClean="0">
                <a:latin typeface="Calibri" pitchFamily="34" charset="0"/>
              </a:rPr>
            </a:br>
            <a:r>
              <a:rPr lang="hr-HR" altLang="x-none" sz="4000" dirty="0" smtClean="0">
                <a:latin typeface="Calibri" pitchFamily="34" charset="0"/>
              </a:rPr>
              <a:t>MAJKA – MOJA PRVA KUĆA</a:t>
            </a:r>
            <a:endParaRPr lang="en-US" sz="4000" dirty="0"/>
          </a:p>
        </p:txBody>
      </p:sp>
      <p:pic>
        <p:nvPicPr>
          <p:cNvPr id="4" name="Picture 8" descr="Picture3 018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2987824" y="2132856"/>
            <a:ext cx="3174907" cy="41727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>
                <a:latin typeface="Calibri" pitchFamily="34" charset="0"/>
              </a:rPr>
              <a:t>ODAKLE </a:t>
            </a:r>
            <a:r>
              <a:rPr lang="hr-HR" altLang="x-none" sz="4000" dirty="0" smtClean="0">
                <a:latin typeface="Calibri" pitchFamily="34" charset="0"/>
              </a:rPr>
              <a:t>DOLAZI NAŠA VJERA?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366963"/>
            <a:ext cx="7772400" cy="34242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Vjera ne nastaje sama od sebe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Vjera izranja iz točno određenih događaja i sjećanja iz najranijeg djetinjstva – kao molitva , neke ceremonije, vjeronauk, prva pričest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Sve to je povezano s roditeljima i obitelji u kojoj smo odrasli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>
                <a:latin typeface="Calibri" pitchFamily="34" charset="0"/>
              </a:rPr>
              <a:t>OBITELJ – PRVA ŠKOLA VJERE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204864"/>
            <a:ext cx="7772400" cy="3672407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Obitelj - za svakog čovjeka ima značajnu ulogu  u njegovu životu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To je mjesto gdje dijete doživljava svoju prvu socijalizaciju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Roditelji pružaju prvi svojim vlastitim modelima života, primjerom i poučavanjem razvoj religioznosti kod svoje djece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000" cap="none" dirty="0" smtClean="0">
                <a:latin typeface="Calibri" pitchFamily="34" charset="0"/>
              </a:rPr>
              <a:t>Obitelj – “najvažnija odgojna zajednica” i “mjesto učenja vjere”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r-HR" altLang="x-non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68843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1124744"/>
            <a:ext cx="7772870" cy="4104456"/>
          </a:xfrm>
        </p:spPr>
        <p:txBody>
          <a:bodyPr>
            <a:normAutofit fontScale="92500" lnSpcReduction="10000"/>
          </a:bodyPr>
          <a:lstStyle/>
          <a:p>
            <a:endParaRPr lang="hr-HR" sz="2800" cap="none" dirty="0" smtClean="0">
              <a:latin typeface="Calibri" pitchFamily="34" charset="0"/>
            </a:endParaRPr>
          </a:p>
          <a:p>
            <a:r>
              <a:rPr lang="hr-HR" sz="2800" cap="none" dirty="0" smtClean="0">
                <a:latin typeface="Calibri" pitchFamily="34" charset="0"/>
              </a:rPr>
              <a:t>Obitelj - doprinosi razvoju temeljnih i općih ponašanja i prenosi na taj način važne utjecaje za naučiti biti kršćanin</a:t>
            </a:r>
          </a:p>
          <a:p>
            <a:r>
              <a:rPr lang="hr-HR" sz="2800" cap="none" dirty="0" smtClean="0">
                <a:latin typeface="Calibri" pitchFamily="34" charset="0"/>
              </a:rPr>
              <a:t>Za to su potrebni redoviti poticaji svakodnevnog kršćanskog života </a:t>
            </a:r>
          </a:p>
          <a:p>
            <a:r>
              <a:rPr lang="hr-HR" sz="2800" cap="none" dirty="0" smtClean="0">
                <a:latin typeface="Calibri" pitchFamily="34" charset="0"/>
              </a:rPr>
              <a:t>Kršćanski život se očituje: u simbolima, obredima, slavljima – prakticiranje vjere</a:t>
            </a:r>
          </a:p>
          <a:p>
            <a:endParaRPr lang="en-US" sz="2400" cap="none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>
                <a:latin typeface="Calibri" pitchFamily="34" charset="0"/>
              </a:rPr>
              <a:t>ODGOJ danas…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916833"/>
            <a:ext cx="7772400" cy="3874368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Odgoj je jedna od bitnih i vječnih funkcija u životu ljudi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Započinje u obitelji, jer čovjek započinje svoj život u njoj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Način i tempo života današnjih roditelja ulogu obitelji prenosi na druge institucije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Ulogu odgajatelja preuzimaju drugi djelatnici ( TV, radio, internet, novine…)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smtClean="0">
                <a:latin typeface="Calibri" pitchFamily="34" charset="0"/>
              </a:rPr>
              <a:t>Mijenjanje suvremenih obitelji</a:t>
            </a:r>
            <a:endParaRPr lang="hr-HR" altLang="x-none" sz="2800" cap="none" dirty="0" smtClean="0">
              <a:latin typeface="Calibri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altLang="x-none" sz="2800" cap="none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>
                <a:latin typeface="Calibri" pitchFamily="34" charset="0"/>
              </a:rPr>
              <a:t>VJERSKI ODGOJ U VRTIĆU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3568" y="2132856"/>
            <a:ext cx="7772400" cy="380236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Predškolska dob – je period važnog stjecanja životnog iskustva koje nosi sa sobom u život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Dječji vrtić je druga stepenica u socijalizaciji djece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Vjerski odgoj - sastavni dio cjelovitog odgoja predškolskog djeteta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2800" cap="none" dirty="0" smtClean="0">
                <a:latin typeface="Calibri" pitchFamily="34" charset="0"/>
              </a:rPr>
              <a:t>Uz tjelesnu, intelektualnu, emocionalnu , socijalnu dimenziju odgoja obuhvaćena je duhovna i religiozna dimenzija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5576" y="1628800"/>
            <a:ext cx="7772870" cy="3424107"/>
          </a:xfrm>
        </p:spPr>
        <p:txBody>
          <a:bodyPr>
            <a:noAutofit/>
          </a:bodyPr>
          <a:lstStyle/>
          <a:p>
            <a:r>
              <a:rPr lang="hr-HR" sz="2800" cap="none" dirty="0" smtClean="0">
                <a:latin typeface="Calibri" pitchFamily="34" charset="0"/>
              </a:rPr>
              <a:t>“Odgojitelji kojima su djeca povjerena, slični su vrtlaru jer njeguju, brinu i štite djecu kako bi se njihov kreativan um razvijao i kako bi se sačuvala nježna duša, koja je od početka religiozno sposobna i usmjerena prema Bogu Stvoritelju.” Alojzije Hoblaj – “Teološko - katehetska ishodišta vjerskog odgoja u ranom djetinjstvu “</a:t>
            </a:r>
            <a:endParaRPr lang="en-US" sz="2800" cap="none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x-none" sz="4000" dirty="0" smtClean="0">
                <a:latin typeface="Calibri" pitchFamily="34" charset="0"/>
              </a:rPr>
              <a:t>PROGRAM VJERSKOG ODGOJA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060849"/>
            <a:ext cx="7772400" cy="4320480"/>
          </a:xfrm>
        </p:spPr>
        <p:txBody>
          <a:bodyPr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5900" cap="none" dirty="0" smtClean="0">
                <a:latin typeface="Calibri" pitchFamily="34" charset="0"/>
              </a:rPr>
              <a:t>Osposobljava dijete za autentične ljudske vrednote: ljubav, poštivanje, zajedništvo, zahvalnost, povjerenje, milosrđe, opraštanje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5900" cap="none" dirty="0" smtClean="0">
                <a:latin typeface="Calibri" pitchFamily="34" charset="0"/>
              </a:rPr>
              <a:t>Sve se to provodi kroz i u kreativnoj igri u kojoj dijete aktivno sudjeluje putem svih osjetila: promatranjem, osluškivanjem, opipom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5900" cap="none" dirty="0" smtClean="0">
                <a:latin typeface="Calibri" pitchFamily="34" charset="0"/>
              </a:rPr>
              <a:t>Važnost u pokretu, ali i u šutnji kada dijete osluškuje sebe i ono što je doživjelo te to izrazi kroz crtež, pjesmu, riječju, animacijom lutke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hr-HR" altLang="x-non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3568" y="1700808"/>
            <a:ext cx="7772400" cy="432048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600" cap="none" dirty="0" smtClean="0">
                <a:latin typeface="Calibri" pitchFamily="34" charset="0"/>
              </a:rPr>
              <a:t>Program ima naglasak na razvoju socijalnih vještina: komunikacijske vještine, poštivanje tuđeg dostojanstva, osposobljavanje za susret s različitostima, rad na nenasilnom rješavanju sukoba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600" cap="none" dirty="0" smtClean="0">
                <a:latin typeface="Calibri" pitchFamily="34" charset="0"/>
              </a:rPr>
              <a:t>Razvija se dječja mašta, intuicija, potiče se znatiželja za svijet oko sebe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altLang="x-none" sz="3600" cap="none" dirty="0" smtClean="0">
                <a:latin typeface="Calibri" pitchFamily="34" charset="0"/>
              </a:rPr>
              <a:t>Njeguje se djetetova urođena sposobnost divljenja i čuđenja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altLang="x-non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381</TotalTime>
  <Words>642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Tw Cen MT</vt:lpstr>
      <vt:lpstr>Droplet</vt:lpstr>
      <vt:lpstr>VAŽNOST VJERE U ŽIVOTU DJETETA I OBITELJI</vt:lpstr>
      <vt:lpstr>ODAKLE DOLAZI NAŠA VJERA?</vt:lpstr>
      <vt:lpstr>OBITELJ – PRVA ŠKOLA VJERE</vt:lpstr>
      <vt:lpstr>PowerPoint Presentation</vt:lpstr>
      <vt:lpstr>ODGOJ danas…</vt:lpstr>
      <vt:lpstr>VJERSKI ODGOJ U VRTIĆU</vt:lpstr>
      <vt:lpstr>PowerPoint Presentation</vt:lpstr>
      <vt:lpstr>PROGRAM VJERSKOG ODGOJA</vt:lpstr>
      <vt:lpstr>PowerPoint Presentation</vt:lpstr>
      <vt:lpstr>ZADAĆE KATOLIČKOG VJERSKOG ODGOJA</vt:lpstr>
      <vt:lpstr>DEVET TEMATSKIH CJELINA </vt:lpstr>
      <vt:lpstr>Provođenje programa</vt:lpstr>
      <vt:lpstr>PowerPoint Presentation</vt:lpstr>
      <vt:lpstr>PROJEKT  MAJKA – MOJA PRVA KUĆA</vt:lpstr>
    </vt:vector>
  </TitlesOfParts>
  <Company>CRM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VAŽNOST VJERE U ŽIVOTU DJETETA I OBITELJI</dc:title>
  <dc:creator>CRM</dc:creator>
  <cp:lastModifiedBy>Lahorka Jurčić</cp:lastModifiedBy>
  <cp:revision>67</cp:revision>
  <dcterms:created xsi:type="dcterms:W3CDTF">2015-09-22T20:27:20Z</dcterms:created>
  <dcterms:modified xsi:type="dcterms:W3CDTF">2016-05-04T07:09:23Z</dcterms:modified>
</cp:coreProperties>
</file>